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handoutMasterIdLst>
    <p:handoutMasterId r:id="rId17"/>
  </p:handoutMasterIdLst>
  <p:sldIdLst>
    <p:sldId id="414" r:id="rId2"/>
    <p:sldId id="346" r:id="rId3"/>
    <p:sldId id="385" r:id="rId4"/>
    <p:sldId id="395" r:id="rId5"/>
    <p:sldId id="394" r:id="rId6"/>
    <p:sldId id="393" r:id="rId7"/>
    <p:sldId id="396" r:id="rId8"/>
    <p:sldId id="397" r:id="rId9"/>
    <p:sldId id="410" r:id="rId10"/>
    <p:sldId id="392" r:id="rId11"/>
    <p:sldId id="391" r:id="rId12"/>
    <p:sldId id="398" r:id="rId13"/>
    <p:sldId id="399" r:id="rId14"/>
    <p:sldId id="400" r:id="rId15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3662765-BE40-4CD4-AD0B-F8C306B2B0E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Life Of Christ (247)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A2E273-9D6B-4CA9-BABE-E0486A064F3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2/17/2021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E7DC44-BB19-4629-8431-0557DC3BF60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8A78E0-EDA7-4E82-8E0A-EE917A87E63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251A27-5F95-4AF3-A88C-DF6E5C5DA6E9}" type="slidenum"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4465093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/>
              <a:t>Class – The Life Of Christ (247)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/>
              <a:t>2/17/2021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11125418-07AE-44CD-B08D-B10563A464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148016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83306">
              <a:defRPr/>
            </a:pPr>
            <a:fld id="{9E395396-3E20-41E1-96D8-CC01158FFDB2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483306">
                <a:defRPr/>
              </a:pPr>
              <a:t>1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013484-FE6A-4788-B1C8-AF410A42F07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2/17/2021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CE17AF-47FC-438B-A9AE-3B60DBE7AF5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A6924E62-A33D-41B9-9BD2-174532F9912A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Life Of Christ (247)</a:t>
            </a:r>
          </a:p>
        </p:txBody>
      </p:sp>
    </p:spTree>
    <p:extLst>
      <p:ext uri="{BB962C8B-B14F-4D97-AF65-F5344CB8AC3E}">
        <p14:creationId xmlns:p14="http://schemas.microsoft.com/office/powerpoint/2010/main" val="19872353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36346" y="1397980"/>
            <a:ext cx="6270922" cy="3007447"/>
          </a:xfrm>
        </p:spPr>
        <p:txBody>
          <a:bodyPr anchor="ctr" anchorCtr="0">
            <a:noAutofit/>
          </a:bodyPr>
          <a:lstStyle>
            <a:lvl1pPr algn="ctr">
              <a:defRPr sz="4950" cap="none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1" y="4475026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725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t>2/19/2021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2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79965FD7-DA9A-4AFB-B8C8-34AC1FEE9F72}"/>
              </a:ext>
            </a:extLst>
          </p:cNvPr>
          <p:cNvSpPr/>
          <p:nvPr userDrawn="1"/>
        </p:nvSpPr>
        <p:spPr>
          <a:xfrm flipV="1">
            <a:off x="665756" y="726886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5" name="L-Shape 14">
            <a:extLst>
              <a:ext uri="{FF2B5EF4-FFF2-40B4-BE49-F238E27FC236}">
                <a16:creationId xmlns:a16="http://schemas.microsoft.com/office/drawing/2014/main" id="{92465177-72B9-4DCF-8F98-0C79F3EE32EC}"/>
              </a:ext>
            </a:extLst>
          </p:cNvPr>
          <p:cNvSpPr/>
          <p:nvPr userDrawn="1"/>
        </p:nvSpPr>
        <p:spPr>
          <a:xfrm rot="10800000" flipV="1">
            <a:off x="6399245" y="1820275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L-Shape 7">
            <a:extLst>
              <a:ext uri="{FF2B5EF4-FFF2-40B4-BE49-F238E27FC236}">
                <a16:creationId xmlns:a16="http://schemas.microsoft.com/office/drawing/2014/main" id="{B5516E7A-AEB0-4772-8098-8B0F8B5F1126}"/>
              </a:ext>
            </a:extLst>
          </p:cNvPr>
          <p:cNvSpPr/>
          <p:nvPr userDrawn="1"/>
        </p:nvSpPr>
        <p:spPr>
          <a:xfrm flipV="1">
            <a:off x="564645" y="609655"/>
            <a:ext cx="2364232" cy="4408489"/>
          </a:xfrm>
          <a:prstGeom prst="corner">
            <a:avLst>
              <a:gd name="adj1" fmla="val 6149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E864F603-D3F0-4241-9005-3F6C3BD62BEF}"/>
              </a:ext>
            </a:extLst>
          </p:cNvPr>
          <p:cNvSpPr/>
          <p:nvPr userDrawn="1"/>
        </p:nvSpPr>
        <p:spPr>
          <a:xfrm flipH="1">
            <a:off x="6214740" y="1685655"/>
            <a:ext cx="2364232" cy="4408489"/>
          </a:xfrm>
          <a:prstGeom prst="corner">
            <a:avLst>
              <a:gd name="adj1" fmla="val 6773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1582650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28700" y="685800"/>
            <a:ext cx="7200900" cy="148590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864"/>
            <a:ext cx="3332988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25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10"/>
            <a:ext cx="3332988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1" y="2340864"/>
            <a:ext cx="3332988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25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1" y="3305210"/>
            <a:ext cx="3332988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2/19/2021</a:t>
            </a:fld>
            <a:endParaRPr lang="en-US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1" name="L-Shape 10">
            <a:extLst>
              <a:ext uri="{FF2B5EF4-FFF2-40B4-BE49-F238E27FC236}">
                <a16:creationId xmlns:a16="http://schemas.microsoft.com/office/drawing/2014/main" id="{91236E78-C797-4C31-BA0C-DB193BAF6D2D}"/>
              </a:ext>
            </a:extLst>
          </p:cNvPr>
          <p:cNvSpPr/>
          <p:nvPr userDrawn="1"/>
        </p:nvSpPr>
        <p:spPr>
          <a:xfrm rot="10800000" flipV="1">
            <a:off x="6293741" y="1873025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0" name="L-Shape 9">
            <a:extLst>
              <a:ext uri="{FF2B5EF4-FFF2-40B4-BE49-F238E27FC236}">
                <a16:creationId xmlns:a16="http://schemas.microsoft.com/office/drawing/2014/main" id="{BFA658F0-F295-40A9-8BA8-1F6CBDFBBE09}"/>
              </a:ext>
            </a:extLst>
          </p:cNvPr>
          <p:cNvSpPr/>
          <p:nvPr userDrawn="1"/>
        </p:nvSpPr>
        <p:spPr>
          <a:xfrm flipH="1">
            <a:off x="6114726" y="1752329"/>
            <a:ext cx="2364232" cy="4408489"/>
          </a:xfrm>
          <a:prstGeom prst="corner">
            <a:avLst>
              <a:gd name="adj1" fmla="val 7085"/>
              <a:gd name="adj2" fmla="val 775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3999399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2/19/2021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288323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2/19/2021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AFD1631-6749-4027-9415-B72D163BBD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70355" y="2297695"/>
            <a:ext cx="6803294" cy="2767600"/>
          </a:xfrm>
        </p:spPr>
        <p:txBody>
          <a:bodyPr anchor="ctr"/>
          <a:lstStyle>
            <a:lvl1pPr marL="0" indent="0" algn="ctr">
              <a:buNone/>
              <a:defRPr sz="45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547236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2/19/2021</a:t>
            </a:fld>
            <a:endParaRPr lang="en-US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056875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Second Option">
    <p:bg bwMode="grayWhite">
      <p:bgPr>
        <a:gradFill flip="none" rotWithShape="1">
          <a:gsLst>
            <a:gs pos="0">
              <a:schemeClr val="tx2">
                <a:lumMod val="50000"/>
              </a:schemeClr>
            </a:gs>
            <a:gs pos="34000">
              <a:schemeClr val="tx2"/>
            </a:gs>
            <a:gs pos="66000">
              <a:schemeClr val="tx2">
                <a:lumMod val="75000"/>
              </a:schemeClr>
            </a:gs>
            <a:gs pos="97000">
              <a:schemeClr val="tx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L-Shape 9">
            <a:extLst>
              <a:ext uri="{FF2B5EF4-FFF2-40B4-BE49-F238E27FC236}">
                <a16:creationId xmlns:a16="http://schemas.microsoft.com/office/drawing/2014/main" id="{13412040-642F-40C5-8AB5-C0E8D41B481B}"/>
              </a:ext>
            </a:extLst>
          </p:cNvPr>
          <p:cNvSpPr/>
          <p:nvPr userDrawn="1"/>
        </p:nvSpPr>
        <p:spPr>
          <a:xfrm flipV="1">
            <a:off x="652568" y="709300"/>
            <a:ext cx="2079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9" name="Rectangle 8" title="Side bar">
            <a:extLst>
              <a:ext uri="{FF2B5EF4-FFF2-40B4-BE49-F238E27FC236}">
                <a16:creationId xmlns:a16="http://schemas.microsoft.com/office/drawing/2014/main" id="{BADD331D-DA8D-4D47-A2BB-F4875FDB16A4}"/>
              </a:ext>
            </a:extLst>
          </p:cNvPr>
          <p:cNvSpPr/>
          <p:nvPr userDrawn="1"/>
        </p:nvSpPr>
        <p:spPr>
          <a:xfrm rot="5400000">
            <a:off x="4267176" y="1981175"/>
            <a:ext cx="609651" cy="9144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48484" y="1151799"/>
            <a:ext cx="7128364" cy="3007447"/>
          </a:xfrm>
        </p:spPr>
        <p:txBody>
          <a:bodyPr anchor="ctr" anchorCtr="0">
            <a:noAutofit/>
          </a:bodyPr>
          <a:lstStyle>
            <a:lvl1pPr algn="ctr">
              <a:defRPr sz="4950" cap="none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8484" y="4897056"/>
            <a:ext cx="7128364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725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2/19/2021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2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1" name="L-Shape 10">
            <a:extLst>
              <a:ext uri="{FF2B5EF4-FFF2-40B4-BE49-F238E27FC236}">
                <a16:creationId xmlns:a16="http://schemas.microsoft.com/office/drawing/2014/main" id="{68D376A1-CC76-4C90-B2CF-F89EA13E7942}"/>
              </a:ext>
            </a:extLst>
          </p:cNvPr>
          <p:cNvSpPr/>
          <p:nvPr userDrawn="1"/>
        </p:nvSpPr>
        <p:spPr>
          <a:xfrm rot="10800000" flipV="1">
            <a:off x="6412433" y="1820273"/>
            <a:ext cx="2079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L-Shape 7">
            <a:extLst>
              <a:ext uri="{FF2B5EF4-FFF2-40B4-BE49-F238E27FC236}">
                <a16:creationId xmlns:a16="http://schemas.microsoft.com/office/drawing/2014/main" id="{B5516E7A-AEB0-4772-8098-8B0F8B5F1126}"/>
              </a:ext>
            </a:extLst>
          </p:cNvPr>
          <p:cNvSpPr/>
          <p:nvPr userDrawn="1"/>
        </p:nvSpPr>
        <p:spPr>
          <a:xfrm flipV="1">
            <a:off x="564645" y="609652"/>
            <a:ext cx="2364232" cy="3007448"/>
          </a:xfrm>
          <a:prstGeom prst="corner">
            <a:avLst>
              <a:gd name="adj1" fmla="val 6089"/>
              <a:gd name="adj2" fmla="val 6769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E864F603-D3F0-4241-9005-3F6C3BD62BEF}"/>
              </a:ext>
            </a:extLst>
          </p:cNvPr>
          <p:cNvSpPr/>
          <p:nvPr userDrawn="1"/>
        </p:nvSpPr>
        <p:spPr>
          <a:xfrm flipH="1">
            <a:off x="6214739" y="1685653"/>
            <a:ext cx="2364232" cy="3007448"/>
          </a:xfrm>
          <a:prstGeom prst="corner">
            <a:avLst>
              <a:gd name="adj1" fmla="val 6089"/>
              <a:gd name="adj2" fmla="val 6442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27880331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28700" y="685800"/>
            <a:ext cx="7200900" cy="720213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700" y="1484674"/>
            <a:ext cx="7200900" cy="4382729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2/19/2021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BEFB83C-E1EC-41AC-BFF6-9D094E2D43C6}"/>
              </a:ext>
            </a:extLst>
          </p:cNvPr>
          <p:cNvCxnSpPr/>
          <p:nvPr userDrawn="1"/>
        </p:nvCxnSpPr>
        <p:spPr>
          <a:xfrm>
            <a:off x="1098756" y="1445344"/>
            <a:ext cx="7101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3590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 and Picture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0A2BD38-4A6C-44EB-900D-A3E3AE37854F}"/>
              </a:ext>
            </a:extLst>
          </p:cNvPr>
          <p:cNvSpPr/>
          <p:nvPr userDrawn="1"/>
        </p:nvSpPr>
        <p:spPr>
          <a:xfrm>
            <a:off x="4936292" y="404614"/>
            <a:ext cx="3893382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C222C1B9-FA56-4CEA-AD98-25A595D942F8}"/>
              </a:ext>
            </a:extLst>
          </p:cNvPr>
          <p:cNvSpPr/>
          <p:nvPr userDrawn="1"/>
        </p:nvSpPr>
        <p:spPr bwMode="white">
          <a:xfrm>
            <a:off x="5280149" y="564425"/>
            <a:ext cx="3267000" cy="4464000"/>
          </a:xfrm>
          <a:prstGeom prst="ellipse">
            <a:avLst/>
          </a:prstGeom>
          <a:noFill/>
          <a:ln w="123825">
            <a:solidFill>
              <a:schemeClr val="accent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Rectangle 7" title="Background Shape"/>
          <p:cNvSpPr/>
          <p:nvPr/>
        </p:nvSpPr>
        <p:spPr>
          <a:xfrm>
            <a:off x="0" y="376"/>
            <a:ext cx="4572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439685" y="400665"/>
            <a:ext cx="3643845" cy="1428136"/>
          </a:xfrm>
        </p:spPr>
        <p:txBody>
          <a:bodyPr anchor="ctr" anchorCtr="0">
            <a:no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9685" y="2113935"/>
            <a:ext cx="3643845" cy="4247186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75"/>
              </a:spcAft>
              <a:buFont typeface="Arial" panose="020B0604020202020204" pitchFamily="34" charset="0"/>
              <a:buChar char="•"/>
              <a:defRPr sz="135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9684" y="6443554"/>
            <a:ext cx="993242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2/19/2021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19034" y="6453386"/>
            <a:ext cx="1964497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40954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518000" y="0"/>
            <a:ext cx="108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9786B981-6A78-425B-97A2-BA24E40DB7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59321" y="670570"/>
            <a:ext cx="3113484" cy="4248000"/>
          </a:xfrm>
          <a:prstGeom prst="ellipse">
            <a:avLst/>
          </a:prstGeom>
          <a:ln w="38100">
            <a:solidFill>
              <a:schemeClr val="bg2"/>
            </a:solidFill>
          </a:ln>
          <a:effectLst>
            <a:innerShdw blurRad="114300">
              <a:prstClr val="black"/>
            </a:innerShdw>
          </a:effectLst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7" name="Content Placeholder 15">
            <a:extLst>
              <a:ext uri="{FF2B5EF4-FFF2-40B4-BE49-F238E27FC236}">
                <a16:creationId xmlns:a16="http://schemas.microsoft.com/office/drawing/2014/main" id="{A21C7D74-31FD-4638-819B-6F7351A1770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060472" y="5188236"/>
            <a:ext cx="3643844" cy="1126906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anchor="ctr" anchorCtr="0"/>
          <a:lstStyle>
            <a:lvl1pPr marL="0" indent="0" algn="ctr">
              <a:buNone/>
              <a:defRPr sz="1350">
                <a:solidFill>
                  <a:schemeClr val="tx2">
                    <a:lumMod val="50000"/>
                  </a:schemeClr>
                </a:solidFill>
              </a:defRPr>
            </a:lvl1pPr>
            <a:lvl2pPr marL="397764" indent="0" algn="ctr">
              <a:buNone/>
              <a:defRPr sz="1350">
                <a:solidFill>
                  <a:schemeClr val="tx2">
                    <a:lumMod val="50000"/>
                  </a:schemeClr>
                </a:solidFill>
              </a:defRPr>
            </a:lvl2pPr>
            <a:lvl3pPr marL="740664" indent="0" algn="ctr">
              <a:buNone/>
              <a:defRPr sz="1200">
                <a:solidFill>
                  <a:schemeClr val="tx2">
                    <a:lumMod val="50000"/>
                  </a:schemeClr>
                </a:solidFill>
              </a:defRPr>
            </a:lvl3pPr>
            <a:lvl4pPr marL="1083564" indent="0" algn="ctr">
              <a:buNone/>
              <a:defRPr sz="1200">
                <a:solidFill>
                  <a:schemeClr val="tx2">
                    <a:lumMod val="50000"/>
                  </a:schemeClr>
                </a:solidFill>
              </a:defRPr>
            </a:lvl4pPr>
            <a:lvl5pPr marL="1426464" indent="0" algn="ctr">
              <a:buNone/>
              <a:defRPr sz="105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387697" y="335052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3" name="L-Shape 22">
            <a:extLst>
              <a:ext uri="{FF2B5EF4-FFF2-40B4-BE49-F238E27FC236}">
                <a16:creationId xmlns:a16="http://schemas.microsoft.com/office/drawing/2014/main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3814285" y="330294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4" name="L-Shape 23">
            <a:extLst>
              <a:ext uri="{FF2B5EF4-FFF2-40B4-BE49-F238E27FC236}">
                <a16:creationId xmlns:a16="http://schemas.microsoft.com/office/drawing/2014/main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392114" y="1476930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5" name="L-Shape 24">
            <a:extLst>
              <a:ext uri="{FF2B5EF4-FFF2-40B4-BE49-F238E27FC236}">
                <a16:creationId xmlns:a16="http://schemas.microsoft.com/office/drawing/2014/main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3811328" y="1482004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420496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0A2BD38-4A6C-44EB-900D-A3E3AE37854F}"/>
              </a:ext>
            </a:extLst>
          </p:cNvPr>
          <p:cNvSpPr/>
          <p:nvPr userDrawn="1"/>
        </p:nvSpPr>
        <p:spPr>
          <a:xfrm>
            <a:off x="4936292" y="404614"/>
            <a:ext cx="3893382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Rectangle 7" title="Background Shape"/>
          <p:cNvSpPr/>
          <p:nvPr/>
        </p:nvSpPr>
        <p:spPr>
          <a:xfrm>
            <a:off x="0" y="376"/>
            <a:ext cx="4572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439685" y="400665"/>
            <a:ext cx="3643845" cy="1428136"/>
          </a:xfrm>
        </p:spPr>
        <p:txBody>
          <a:bodyPr anchor="ctr" anchorCtr="0">
            <a:no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9685" y="2113935"/>
            <a:ext cx="3643845" cy="4247186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75"/>
              </a:spcAft>
              <a:buFont typeface="Arial" panose="020B0604020202020204" pitchFamily="34" charset="0"/>
              <a:buChar char="•"/>
              <a:defRPr sz="135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9684" y="6443554"/>
            <a:ext cx="993242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2/19/2021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19034" y="6453386"/>
            <a:ext cx="1964497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40954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518000" y="0"/>
            <a:ext cx="108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387697" y="335052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3" name="L-Shape 22">
            <a:extLst>
              <a:ext uri="{FF2B5EF4-FFF2-40B4-BE49-F238E27FC236}">
                <a16:creationId xmlns:a16="http://schemas.microsoft.com/office/drawing/2014/main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3814285" y="330294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4" name="L-Shape 23">
            <a:extLst>
              <a:ext uri="{FF2B5EF4-FFF2-40B4-BE49-F238E27FC236}">
                <a16:creationId xmlns:a16="http://schemas.microsoft.com/office/drawing/2014/main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392114" y="1476930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5" name="L-Shape 24">
            <a:extLst>
              <a:ext uri="{FF2B5EF4-FFF2-40B4-BE49-F238E27FC236}">
                <a16:creationId xmlns:a16="http://schemas.microsoft.com/office/drawing/2014/main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3811328" y="1482004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ED439475-E625-4449-B42E-8F291D64A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1521" y="518477"/>
            <a:ext cx="3682796" cy="5759777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vert="horz" lIns="91440" tIns="45720" rIns="91440" bIns="45720" rtlCol="0" anchor="ctr" anchorCtr="0">
            <a:noAutofit/>
          </a:bodyPr>
          <a:lstStyle>
            <a:lvl1pPr>
              <a:defRPr lang="en-US" sz="135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lang="en-US" sz="135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lang="en-US" sz="12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lang="en-US" sz="12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lang="en-US" sz="105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marL="0" lvl="0" indent="0" algn="ctr">
              <a:buNone/>
            </a:pPr>
            <a:r>
              <a:rPr lang="en-US" noProof="0"/>
              <a:t>Click to edit Master text styles</a:t>
            </a:r>
          </a:p>
          <a:p>
            <a:pPr marL="0" lvl="1" indent="0" algn="ctr">
              <a:buNone/>
            </a:pPr>
            <a:r>
              <a:rPr lang="en-US" noProof="0"/>
              <a:t>Second level</a:t>
            </a:r>
          </a:p>
          <a:p>
            <a:pPr marL="0" lvl="2" indent="0" algn="ctr">
              <a:buNone/>
            </a:pPr>
            <a:r>
              <a:rPr lang="en-US" noProof="0"/>
              <a:t>Third level</a:t>
            </a:r>
          </a:p>
          <a:p>
            <a:pPr marL="0" lvl="3" indent="0" algn="ctr">
              <a:buNone/>
            </a:pPr>
            <a:r>
              <a:rPr lang="en-US" noProof="0"/>
              <a:t>Fourth level</a:t>
            </a:r>
          </a:p>
          <a:p>
            <a:pPr marL="0" lvl="4" indent="0" algn="ctr">
              <a:buNone/>
            </a:pPr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08220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, TItl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-1" y="376"/>
            <a:ext cx="4676174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F430D42-50DC-4502-A3E8-251FE7F0809D}"/>
              </a:ext>
            </a:extLst>
          </p:cNvPr>
          <p:cNvSpPr/>
          <p:nvPr userDrawn="1"/>
        </p:nvSpPr>
        <p:spPr>
          <a:xfrm>
            <a:off x="380695" y="5289755"/>
            <a:ext cx="3952537" cy="10127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accent3"/>
              </a:solidFill>
            </a:endParaRPr>
          </a:p>
        </p:txBody>
      </p:sp>
      <p:sp>
        <p:nvSpPr>
          <p:cNvPr id="11" name="Rectangle: Diagonal Corners Snipped 10">
            <a:extLst>
              <a:ext uri="{FF2B5EF4-FFF2-40B4-BE49-F238E27FC236}">
                <a16:creationId xmlns:a16="http://schemas.microsoft.com/office/drawing/2014/main" id="{836AFDEB-3C72-49E0-9B45-DC9EFBA6587F}"/>
              </a:ext>
            </a:extLst>
          </p:cNvPr>
          <p:cNvSpPr/>
          <p:nvPr userDrawn="1"/>
        </p:nvSpPr>
        <p:spPr bwMode="white">
          <a:xfrm>
            <a:off x="380695" y="409289"/>
            <a:ext cx="3952537" cy="4732985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98082" y="477366"/>
            <a:ext cx="3483000" cy="1341602"/>
          </a:xfrm>
        </p:spPr>
        <p:txBody>
          <a:bodyPr anchor="ctr" anchorCtr="0">
            <a:norm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98083" y="1966453"/>
            <a:ext cx="3483001" cy="4388615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350">
                <a:solidFill>
                  <a:schemeClr val="tx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0693" y="6453386"/>
            <a:ext cx="903429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2/19/2021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52974" y="6453386"/>
            <a:ext cx="1780256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6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676173" y="-376"/>
            <a:ext cx="108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34329" y="372074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8293830" y="5819528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3BDA3A4D-2561-4EEB-8787-E1A65256575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4684" y="668598"/>
            <a:ext cx="3484988" cy="4198373"/>
          </a:xfrm>
          <a:prstGeom prst="snip2DiagRect">
            <a:avLst>
              <a:gd name="adj1" fmla="val 0"/>
              <a:gd name="adj2" fmla="val 10300"/>
            </a:avLst>
          </a:prstGeom>
          <a:ln w="38100"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FBB32A6B-92AA-4208-9120-FFC166CE751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7706" y="5352418"/>
            <a:ext cx="3861000" cy="900000"/>
          </a:xfrm>
          <a:solidFill>
            <a:schemeClr val="bg2"/>
          </a:solidFill>
          <a:effectLst>
            <a:innerShdw blurRad="114300">
              <a:prstClr val="black">
                <a:alpha val="34000"/>
              </a:prstClr>
            </a:innerShdw>
          </a:effectLst>
        </p:spPr>
        <p:txBody>
          <a:bodyPr anchor="ctr" anchorCtr="0"/>
          <a:lstStyle>
            <a:lvl1pPr marL="0" indent="0" algn="ctr">
              <a:buFont typeface="Arial" panose="020B0604020202020204" pitchFamily="34" charset="0"/>
              <a:buNone/>
              <a:defRPr sz="1350">
                <a:solidFill>
                  <a:schemeClr val="accent3"/>
                </a:solidFill>
              </a:defRPr>
            </a:lvl1pPr>
            <a:lvl2pPr marL="397764" indent="0" algn="ctr">
              <a:buFont typeface="Arial" panose="020B0604020202020204" pitchFamily="34" charset="0"/>
              <a:buNone/>
              <a:defRPr sz="1350">
                <a:solidFill>
                  <a:schemeClr val="accent3"/>
                </a:solidFill>
              </a:defRPr>
            </a:lvl2pPr>
            <a:lvl3pPr marL="740664" indent="0" algn="ctr">
              <a:buFont typeface="Arial" panose="020B0604020202020204" pitchFamily="34" charset="0"/>
              <a:buNone/>
              <a:defRPr sz="1200">
                <a:solidFill>
                  <a:schemeClr val="accent3"/>
                </a:solidFill>
              </a:defRPr>
            </a:lvl3pPr>
            <a:lvl4pPr marL="1083564" indent="0" algn="ctr">
              <a:buFont typeface="Arial" panose="020B0604020202020204" pitchFamily="34" charset="0"/>
              <a:buNone/>
              <a:defRPr sz="1200">
                <a:solidFill>
                  <a:schemeClr val="accent3"/>
                </a:solidFill>
              </a:defRPr>
            </a:lvl4pPr>
            <a:lvl5pPr marL="1426464" indent="0" algn="ctr">
              <a:buFont typeface="Arial" panose="020B0604020202020204" pitchFamily="34" charset="0"/>
              <a:buNone/>
              <a:defRPr sz="105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" name="L-Shape 19">
            <a:extLst>
              <a:ext uri="{FF2B5EF4-FFF2-40B4-BE49-F238E27FC236}">
                <a16:creationId xmlns:a16="http://schemas.microsoft.com/office/drawing/2014/main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8265988" y="361499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5149075" y="5819527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470145D-417E-4648-AB08-0A7974A629E0}"/>
              </a:ext>
            </a:extLst>
          </p:cNvPr>
          <p:cNvCxnSpPr/>
          <p:nvPr userDrawn="1"/>
        </p:nvCxnSpPr>
        <p:spPr>
          <a:xfrm>
            <a:off x="5338917" y="1789472"/>
            <a:ext cx="3213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4768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-1" y="376"/>
            <a:ext cx="4676174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: Diagonal Corners Snipped 10">
            <a:extLst>
              <a:ext uri="{FF2B5EF4-FFF2-40B4-BE49-F238E27FC236}">
                <a16:creationId xmlns:a16="http://schemas.microsoft.com/office/drawing/2014/main" id="{836AFDEB-3C72-49E0-9B45-DC9EFBA6587F}"/>
              </a:ext>
            </a:extLst>
          </p:cNvPr>
          <p:cNvSpPr/>
          <p:nvPr userDrawn="1"/>
        </p:nvSpPr>
        <p:spPr bwMode="white">
          <a:xfrm>
            <a:off x="380695" y="409286"/>
            <a:ext cx="3952537" cy="5945780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98082" y="477366"/>
            <a:ext cx="3483000" cy="1341602"/>
          </a:xfrm>
        </p:spPr>
        <p:txBody>
          <a:bodyPr anchor="ctr" anchorCtr="0">
            <a:norm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98083" y="1966453"/>
            <a:ext cx="3483001" cy="4388615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350">
                <a:solidFill>
                  <a:schemeClr val="tx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0693" y="6453386"/>
            <a:ext cx="903429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2/19/2021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52974" y="6453386"/>
            <a:ext cx="1780256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6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676173" y="-376"/>
            <a:ext cx="108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34329" y="372074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8293830" y="5819528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D57F3340-8A42-40F0-BF5B-EEF6E3E88E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4686" y="668598"/>
            <a:ext cx="3484988" cy="5383413"/>
          </a:xfrm>
          <a:custGeom>
            <a:avLst/>
            <a:gdLst>
              <a:gd name="connsiteX0" fmla="*/ 0 w 4646651"/>
              <a:gd name="connsiteY0" fmla="*/ 0 h 5383413"/>
              <a:gd name="connsiteX1" fmla="*/ 4168046 w 4646651"/>
              <a:gd name="connsiteY1" fmla="*/ 0 h 5383413"/>
              <a:gd name="connsiteX2" fmla="*/ 4646651 w 4646651"/>
              <a:gd name="connsiteY2" fmla="*/ 478605 h 5383413"/>
              <a:gd name="connsiteX3" fmla="*/ 4646651 w 4646651"/>
              <a:gd name="connsiteY3" fmla="*/ 5383413 h 5383413"/>
              <a:gd name="connsiteX4" fmla="*/ 478605 w 4646651"/>
              <a:gd name="connsiteY4" fmla="*/ 5383413 h 5383413"/>
              <a:gd name="connsiteX5" fmla="*/ 0 w 4646651"/>
              <a:gd name="connsiteY5" fmla="*/ 4904808 h 5383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46651" h="5383413">
                <a:moveTo>
                  <a:pt x="0" y="0"/>
                </a:moveTo>
                <a:lnTo>
                  <a:pt x="4168046" y="0"/>
                </a:lnTo>
                <a:lnTo>
                  <a:pt x="4646651" y="478605"/>
                </a:lnTo>
                <a:lnTo>
                  <a:pt x="4646651" y="5383413"/>
                </a:lnTo>
                <a:lnTo>
                  <a:pt x="478605" y="5383413"/>
                </a:lnTo>
                <a:lnTo>
                  <a:pt x="0" y="4904808"/>
                </a:lnTo>
                <a:close/>
              </a:path>
            </a:pathLst>
          </a:custGeom>
          <a:ln w="57150">
            <a:solidFill>
              <a:schemeClr val="bg1"/>
            </a:solidFill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0" name="L-Shape 19">
            <a:extLst>
              <a:ext uri="{FF2B5EF4-FFF2-40B4-BE49-F238E27FC236}">
                <a16:creationId xmlns:a16="http://schemas.microsoft.com/office/drawing/2014/main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8265988" y="361499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5149075" y="5819527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470145D-417E-4648-AB08-0A7974A629E0}"/>
              </a:ext>
            </a:extLst>
          </p:cNvPr>
          <p:cNvCxnSpPr/>
          <p:nvPr userDrawn="1"/>
        </p:nvCxnSpPr>
        <p:spPr>
          <a:xfrm>
            <a:off x="5338917" y="1789472"/>
            <a:ext cx="3213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8562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 bwMode="blackWhite">
      <p:bgPr>
        <a:gradFill flip="none" rotWithShape="1">
          <a:gsLst>
            <a:gs pos="0">
              <a:schemeClr val="bg2">
                <a:lumMod val="50000"/>
              </a:schemeClr>
            </a:gs>
            <a:gs pos="33000">
              <a:schemeClr val="bg2"/>
            </a:gs>
            <a:gs pos="66000">
              <a:schemeClr val="bg2">
                <a:lumMod val="75000"/>
              </a:schemeClr>
            </a:gs>
            <a:gs pos="97000">
              <a:schemeClr val="bg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73769" y="1301363"/>
            <a:ext cx="7209728" cy="2852737"/>
          </a:xfrm>
        </p:spPr>
        <p:txBody>
          <a:bodyPr anchor="b">
            <a:normAutofit/>
          </a:bodyPr>
          <a:lstStyle>
            <a:lvl1pPr algn="r">
              <a:defRPr sz="5400" cap="none" baseline="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2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t>2/19/2021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5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L-Shape 8">
            <a:extLst>
              <a:ext uri="{FF2B5EF4-FFF2-40B4-BE49-F238E27FC236}">
                <a16:creationId xmlns:a16="http://schemas.microsoft.com/office/drawing/2014/main" id="{BF5B4C6D-2825-4690-8D32-39CBF5E0F7E6}"/>
              </a:ext>
            </a:extLst>
          </p:cNvPr>
          <p:cNvSpPr/>
          <p:nvPr userDrawn="1"/>
        </p:nvSpPr>
        <p:spPr>
          <a:xfrm rot="10800000" flipV="1">
            <a:off x="6399245" y="1820275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L-Shape 7">
            <a:extLst>
              <a:ext uri="{FF2B5EF4-FFF2-40B4-BE49-F238E27FC236}">
                <a16:creationId xmlns:a16="http://schemas.microsoft.com/office/drawing/2014/main" id="{DFD43940-6D78-4E75-BDB6-8792768BB894}"/>
              </a:ext>
            </a:extLst>
          </p:cNvPr>
          <p:cNvSpPr/>
          <p:nvPr userDrawn="1"/>
        </p:nvSpPr>
        <p:spPr>
          <a:xfrm flipH="1">
            <a:off x="6214740" y="1685655"/>
            <a:ext cx="2364232" cy="4408489"/>
          </a:xfrm>
          <a:prstGeom prst="corner">
            <a:avLst>
              <a:gd name="adj1" fmla="val 5837"/>
              <a:gd name="adj2" fmla="val 6502"/>
            </a:avLst>
          </a:prstGeom>
          <a:solidFill>
            <a:srgbClr val="EFEDE3"/>
          </a:solidFill>
          <a:ln>
            <a:solidFill>
              <a:srgbClr val="EFEDE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11622121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1" y="2286002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3" y="2286002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2/19/2021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39179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Side bar">
            <a:extLst>
              <a:ext uri="{FF2B5EF4-FFF2-40B4-BE49-F238E27FC236}">
                <a16:creationId xmlns:a16="http://schemas.microsoft.com/office/drawing/2014/main" id="{FFA7AFEF-D97A-4A94-A884-7F95E91332B7}"/>
              </a:ext>
            </a:extLst>
          </p:cNvPr>
          <p:cNvSpPr/>
          <p:nvPr userDrawn="1"/>
        </p:nvSpPr>
        <p:spPr>
          <a:xfrm>
            <a:off x="466571" y="0"/>
            <a:ext cx="108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2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t>2/19/2021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4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3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358571" y="376"/>
            <a:ext cx="108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46171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33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lnSpc>
          <a:spcPct val="94000"/>
        </a:lnSpc>
        <a:spcBef>
          <a:spcPts val="750"/>
        </a:spcBef>
        <a:spcAft>
          <a:spcPts val="150"/>
        </a:spcAft>
        <a:buFont typeface="Arial" panose="020B0604020202020204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654939" indent="-257175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997839" indent="-257175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340739" indent="-257175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5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1640777" indent="-214313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0574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2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24003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7432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05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0861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3888">
          <p15:clr>
            <a:srgbClr val="F26B43"/>
          </p15:clr>
        </p15:guide>
        <p15:guide id="10" pos="527">
          <p15:clr>
            <a:srgbClr val="F26B43"/>
          </p15:clr>
        </p15:guide>
        <p15:guide id="11" pos="48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889FE-7B85-40C7-8441-909223A9B3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8484" y="1592443"/>
            <a:ext cx="7128364" cy="2126159"/>
          </a:xfrm>
        </p:spPr>
        <p:txBody>
          <a:bodyPr>
            <a:spAutoFit/>
          </a:bodyPr>
          <a:lstStyle/>
          <a:p>
            <a:r>
              <a:rPr lang="en-US" dirty="0"/>
              <a:t>Lesson 14:</a:t>
            </a:r>
            <a:br>
              <a:rPr lang="en-US" dirty="0"/>
            </a:br>
            <a:r>
              <a:rPr lang="en-US" dirty="0"/>
              <a:t>Contention Over The Man Born Blind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7DC842-2DF4-46F3-AEC5-E38386DA68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8484" y="4676776"/>
            <a:ext cx="7128364" cy="1288879"/>
          </a:xfrm>
        </p:spPr>
        <p:txBody>
          <a:bodyPr>
            <a:spAutoFit/>
          </a:bodyPr>
          <a:lstStyle/>
          <a:p>
            <a:r>
              <a:rPr lang="en-US" sz="2000" dirty="0"/>
              <a:t>February 17, 2021</a:t>
            </a:r>
          </a:p>
          <a:p>
            <a:endParaRPr lang="en-US" sz="2000" dirty="0"/>
          </a:p>
          <a:p>
            <a:r>
              <a:rPr lang="en-US" sz="3200" dirty="0"/>
              <a:t>John 9:1-41</a:t>
            </a:r>
          </a:p>
        </p:txBody>
      </p:sp>
    </p:spTree>
    <p:extLst>
      <p:ext uri="{BB962C8B-B14F-4D97-AF65-F5344CB8AC3E}">
        <p14:creationId xmlns:p14="http://schemas.microsoft.com/office/powerpoint/2010/main" val="1103077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93287-6B5E-4F40-A1C7-07C5AEEEE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370789"/>
            <a:ext cx="7200900" cy="1078500"/>
          </a:xfrm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Contention Over The Man Born Blind John 9:1-41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950" y="1484674"/>
            <a:ext cx="8343900" cy="5262979"/>
          </a:xfrm>
        </p:spPr>
        <p:txBody>
          <a:bodyPr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tx1"/>
                </a:solidFill>
              </a:rPr>
              <a:t>Jesus healed the man of his blindness, </a:t>
            </a:r>
            <a:r>
              <a:rPr lang="en-US" sz="2400" i="1" dirty="0">
                <a:solidFill>
                  <a:schemeClr val="tx1"/>
                </a:solidFill>
              </a:rPr>
              <a:t>“ … </a:t>
            </a:r>
            <a:r>
              <a:rPr lang="en-US" sz="2400" b="1" i="1" dirty="0">
                <a:solidFill>
                  <a:schemeClr val="tx1"/>
                </a:solidFill>
              </a:rPr>
              <a:t>That the works of God should be made manifest in Him</a:t>
            </a:r>
            <a:r>
              <a:rPr lang="en-US" sz="2400" i="1" dirty="0">
                <a:solidFill>
                  <a:schemeClr val="tx1"/>
                </a:solidFill>
              </a:rPr>
              <a:t>.”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tx1"/>
                </a:solidFill>
              </a:rPr>
              <a:t>In this act, Jesus showed compassion toward those who suffer physically. (cf. Matthew 9:36; 14:14; 15:32)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tx1"/>
                </a:solidFill>
              </a:rPr>
              <a:t>But, Jesus came to provide spiritual healing. cf. John 3:17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chemeClr val="tx1"/>
                </a:solidFill>
              </a:rPr>
              <a:t>He is the light of the world. He came to illuminate the way of eternal life. (cf. John 8:12; 1:5)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chemeClr val="tx1"/>
                </a:solidFill>
              </a:rPr>
              <a:t>His miracles proved He is the Son of God and has the power to deliver us from the bondage of sin. 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(cf. John 20:30-31; Acts 2:22)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chemeClr val="tx1"/>
                </a:solidFill>
              </a:rPr>
              <a:t>Jesus not only overcame the devil by healing physical afflictions</a:t>
            </a:r>
            <a:r>
              <a:rPr lang="en-US" sz="2400" i="0" dirty="0">
                <a:solidFill>
                  <a:schemeClr val="tx1"/>
                </a:solidFill>
              </a:rPr>
              <a:t> (Matthew 12:22-29), </a:t>
            </a:r>
            <a:r>
              <a:rPr lang="en-US" sz="2400" dirty="0">
                <a:solidFill>
                  <a:schemeClr val="tx1"/>
                </a:solidFill>
              </a:rPr>
              <a:t>but He overcame the devil’s power of spiritual death when He arose from the grave.</a:t>
            </a:r>
            <a:r>
              <a:rPr lang="en-US" sz="2400" i="0" dirty="0">
                <a:solidFill>
                  <a:schemeClr val="tx1"/>
                </a:solidFill>
              </a:rPr>
              <a:t> (Hebrews 2:14-15)</a:t>
            </a:r>
          </a:p>
        </p:txBody>
      </p:sp>
    </p:spTree>
    <p:extLst>
      <p:ext uri="{BB962C8B-B14F-4D97-AF65-F5344CB8AC3E}">
        <p14:creationId xmlns:p14="http://schemas.microsoft.com/office/powerpoint/2010/main" val="7491162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93287-6B5E-4F40-A1C7-07C5AEEEE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370789"/>
            <a:ext cx="7200900" cy="1078500"/>
          </a:xfrm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Contention Over The Man Born Blind John 9:1-41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615" y="1484674"/>
            <a:ext cx="8477250" cy="5139869"/>
          </a:xfrm>
        </p:spPr>
        <p:txBody>
          <a:bodyPr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tx1"/>
                </a:solidFill>
              </a:rPr>
              <a:t>HOW WAS THE BLIND MAN MADE TO SEE? John 9:6-12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tx1"/>
                </a:solidFill>
              </a:rPr>
              <a:t>9:6-7 – The healing power was not in the clay or in the waters of the pool of Siloam.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tx1"/>
                </a:solidFill>
              </a:rPr>
              <a:t>In other cases He also used spittle to effect a cure on those in need of healing: a blind man (Mark 8:23), and a deaf and dumb man (Mark 7:33).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chemeClr val="tx1"/>
                </a:solidFill>
              </a:rPr>
              <a:t>Yet, when this blind man obeyed, he was healed much like Naaman was healed of his leprosy. (cf. 2 Kings 5:1-14;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 Luke 4:27)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chemeClr val="tx1"/>
                </a:solidFill>
              </a:rPr>
              <a:t>Naaman was told to </a:t>
            </a:r>
            <a:r>
              <a:rPr lang="en-US" sz="2400" i="1" dirty="0">
                <a:solidFill>
                  <a:schemeClr val="tx1"/>
                </a:solidFill>
              </a:rPr>
              <a:t>“Go </a:t>
            </a:r>
            <a:r>
              <a:rPr lang="en-US" sz="3200" b="1" i="1" dirty="0">
                <a:solidFill>
                  <a:schemeClr val="tx1"/>
                </a:solidFill>
              </a:rPr>
              <a:t>and</a:t>
            </a:r>
            <a:r>
              <a:rPr lang="en-US" sz="2400" i="1" dirty="0">
                <a:solidFill>
                  <a:schemeClr val="tx1"/>
                </a:solidFill>
              </a:rPr>
              <a:t> dip in the river Jordan seven times …”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chemeClr val="tx1"/>
                </a:solidFill>
              </a:rPr>
              <a:t>The blind man was told to </a:t>
            </a:r>
            <a:r>
              <a:rPr lang="en-US" sz="2400" i="1" dirty="0">
                <a:solidFill>
                  <a:schemeClr val="tx1"/>
                </a:solidFill>
              </a:rPr>
              <a:t>“Go </a:t>
            </a:r>
            <a:r>
              <a:rPr lang="en-US" sz="3200" b="1" i="1" dirty="0">
                <a:solidFill>
                  <a:schemeClr val="tx1"/>
                </a:solidFill>
              </a:rPr>
              <a:t>and</a:t>
            </a:r>
            <a:r>
              <a:rPr lang="en-US" sz="2400" i="1" dirty="0">
                <a:solidFill>
                  <a:schemeClr val="tx1"/>
                </a:solidFill>
              </a:rPr>
              <a:t> wash in the pool of Siloam.”</a:t>
            </a:r>
          </a:p>
        </p:txBody>
      </p:sp>
    </p:spTree>
    <p:extLst>
      <p:ext uri="{BB962C8B-B14F-4D97-AF65-F5344CB8AC3E}">
        <p14:creationId xmlns:p14="http://schemas.microsoft.com/office/powerpoint/2010/main" val="24158868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93287-6B5E-4F40-A1C7-07C5AEEEE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370789"/>
            <a:ext cx="7200900" cy="1078500"/>
          </a:xfrm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Contention Over The Man Born Blind John 9:1-41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042" y="1484674"/>
            <a:ext cx="8477250" cy="5201424"/>
          </a:xfrm>
        </p:spPr>
        <p:txBody>
          <a:bodyPr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tx1"/>
                </a:solidFill>
              </a:rPr>
              <a:t>HOW WAS THE BLIND MAN MADE TO SEE? John 9:6-12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tx1"/>
                </a:solidFill>
              </a:rPr>
              <a:t>9:6-7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tx1"/>
                </a:solidFill>
              </a:rPr>
              <a:t>Likewise, we are cleansed from sin by grace.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</a:rPr>
              <a:t>Our cleansing from sin is not possible by human meritorious deeds (Ephesians 2:8-9, ) but obedience to God’ commandments is essential. (Ephesians 2:10; cf. Romans 6:17-18; Hebrews 5:8-9; Luke 6:46)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</a:rPr>
              <a:t>More than </a:t>
            </a:r>
            <a:r>
              <a:rPr lang="en-US" sz="2000" i="1" dirty="0">
                <a:solidFill>
                  <a:schemeClr val="tx1"/>
                </a:solidFill>
              </a:rPr>
              <a:t>“faith only” </a:t>
            </a:r>
            <a:r>
              <a:rPr lang="en-US" sz="2000" dirty="0">
                <a:solidFill>
                  <a:schemeClr val="tx1"/>
                </a:solidFill>
              </a:rPr>
              <a:t>is necessary for salvation. (cf. James 2:24)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chemeClr val="tx1"/>
                </a:solidFill>
              </a:rPr>
              <a:t>We must hear the word for faith to be produced.</a:t>
            </a:r>
            <a:r>
              <a:rPr lang="en-US" i="0" dirty="0">
                <a:solidFill>
                  <a:schemeClr val="tx1"/>
                </a:solidFill>
              </a:rPr>
              <a:t> Romans 10:17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i="0" dirty="0">
                <a:solidFill>
                  <a:schemeClr val="tx1"/>
                </a:solidFill>
              </a:rPr>
              <a:t>Mark 16:16, </a:t>
            </a:r>
            <a:r>
              <a:rPr lang="en-US" dirty="0">
                <a:solidFill>
                  <a:schemeClr val="tx1"/>
                </a:solidFill>
              </a:rPr>
              <a:t>“He that </a:t>
            </a:r>
            <a:r>
              <a:rPr lang="en-US" u="sng" dirty="0">
                <a:solidFill>
                  <a:schemeClr val="tx1"/>
                </a:solidFill>
              </a:rPr>
              <a:t>believeth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dirty="0">
                <a:solidFill>
                  <a:schemeClr val="tx1"/>
                </a:solidFill>
              </a:rPr>
              <a:t>and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u="sng" dirty="0">
                <a:solidFill>
                  <a:schemeClr val="tx1"/>
                </a:solidFill>
              </a:rPr>
              <a:t>is baptized</a:t>
            </a:r>
            <a:r>
              <a:rPr lang="en-US" dirty="0">
                <a:solidFill>
                  <a:schemeClr val="tx1"/>
                </a:solidFill>
              </a:rPr>
              <a:t> shall be saved; but he that disbelieveth shall be condemned.”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i="0" dirty="0">
                <a:solidFill>
                  <a:schemeClr val="tx1"/>
                </a:solidFill>
              </a:rPr>
              <a:t>Acts 2:38, </a:t>
            </a:r>
            <a:r>
              <a:rPr lang="en-US" dirty="0">
                <a:solidFill>
                  <a:schemeClr val="tx1"/>
                </a:solidFill>
              </a:rPr>
              <a:t>“And Peter (said) unto them, </a:t>
            </a:r>
            <a:r>
              <a:rPr lang="en-US" u="sng" dirty="0">
                <a:solidFill>
                  <a:schemeClr val="tx1"/>
                </a:solidFill>
              </a:rPr>
              <a:t>Repent ye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b="1" dirty="0">
                <a:solidFill>
                  <a:schemeClr val="tx1"/>
                </a:solidFill>
              </a:rPr>
              <a:t>and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u="sng" dirty="0">
                <a:solidFill>
                  <a:schemeClr val="tx1"/>
                </a:solidFill>
              </a:rPr>
              <a:t>be baptized</a:t>
            </a:r>
            <a:r>
              <a:rPr lang="en-US" dirty="0">
                <a:solidFill>
                  <a:schemeClr val="tx1"/>
                </a:solidFill>
              </a:rPr>
              <a:t> every one of you in the name of Jesus Christ unto the remission of your sins; and ye shall receive the gift of the Holy Spirit.”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chemeClr val="tx1"/>
                </a:solidFill>
              </a:rPr>
              <a:t>Confess.</a:t>
            </a:r>
            <a:r>
              <a:rPr lang="en-US" i="0" dirty="0">
                <a:solidFill>
                  <a:schemeClr val="tx1"/>
                </a:solidFill>
              </a:rPr>
              <a:t> Acts 8:37; Romans 10:9-10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chemeClr val="tx1"/>
                </a:solidFill>
              </a:rPr>
              <a:t>Baptism puts one into Christ where he can enjoy the blessings of salvation and forgiveness.</a:t>
            </a:r>
            <a:r>
              <a:rPr lang="en-US" i="0" dirty="0">
                <a:solidFill>
                  <a:schemeClr val="tx1"/>
                </a:solidFill>
              </a:rPr>
              <a:t> (Galatians 3:26-27; Ephesians 1:7; cf. 1 Peter 3:21;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0" dirty="0">
                <a:solidFill>
                  <a:schemeClr val="tx1"/>
                </a:solidFill>
              </a:rPr>
              <a:t>Acts 22:16)</a:t>
            </a:r>
          </a:p>
        </p:txBody>
      </p:sp>
    </p:spTree>
    <p:extLst>
      <p:ext uri="{BB962C8B-B14F-4D97-AF65-F5344CB8AC3E}">
        <p14:creationId xmlns:p14="http://schemas.microsoft.com/office/powerpoint/2010/main" val="1675671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93287-6B5E-4F40-A1C7-07C5AEEEE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370789"/>
            <a:ext cx="7200900" cy="1078500"/>
          </a:xfrm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Contention Over The Man Born Blind John 9:1-41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0188" y="1484674"/>
            <a:ext cx="8477250" cy="2559932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HOW WAS THE BLIND MAN MADE TO SEE? John 9:6-12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9:8-9 – The neighbors who saw this blind man now healed, question whether this was the same man.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This man was a </a:t>
            </a:r>
            <a:r>
              <a:rPr lang="en-US" sz="2400" i="1" dirty="0">
                <a:solidFill>
                  <a:schemeClr val="tx1"/>
                </a:solidFill>
              </a:rPr>
              <a:t>“beggar”</a:t>
            </a:r>
            <a:r>
              <a:rPr lang="en-US" sz="2400" dirty="0">
                <a:solidFill>
                  <a:schemeClr val="tx1"/>
                </a:solidFill>
              </a:rPr>
              <a:t> – verse 8. (commonly known)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There was no trickery, for this was indeed the same man who was blind from birth.</a:t>
            </a:r>
          </a:p>
        </p:txBody>
      </p:sp>
    </p:spTree>
    <p:extLst>
      <p:ext uri="{BB962C8B-B14F-4D97-AF65-F5344CB8AC3E}">
        <p14:creationId xmlns:p14="http://schemas.microsoft.com/office/powerpoint/2010/main" val="19160786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93287-6B5E-4F40-A1C7-07C5AEEEE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370789"/>
            <a:ext cx="7200900" cy="1078500"/>
          </a:xfrm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Contention Over The Man Born Blind John 9:1-41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615" y="1484674"/>
            <a:ext cx="8477250" cy="2559932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HOW WAS THE BLIND MAN MADE TO SEE? John 9:6-12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9:10-12 – The purpose of this miracle had been served.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This was a sign that effectively convinced the neighbors that Jesus had supernatural powers. (cf. Acts 2:22; 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John 2:11; John 3:1-2; John 20:30-31)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The neighbors ask, </a:t>
            </a:r>
            <a:r>
              <a:rPr lang="en-US" sz="2400" i="1" dirty="0">
                <a:solidFill>
                  <a:schemeClr val="tx1"/>
                </a:solidFill>
              </a:rPr>
              <a:t>“Where is he?”</a:t>
            </a:r>
          </a:p>
        </p:txBody>
      </p:sp>
    </p:spTree>
    <p:extLst>
      <p:ext uri="{BB962C8B-B14F-4D97-AF65-F5344CB8AC3E}">
        <p14:creationId xmlns:p14="http://schemas.microsoft.com/office/powerpoint/2010/main" val="16799471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29967B-A48A-46F3-874D-74AAEB2B7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361950"/>
            <a:ext cx="7200900" cy="1078500"/>
          </a:xfrm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Contention Over The Man Born Blind John 9:1-41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6321C9-46AF-4808-AC2E-545F7FD98D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9612" y="1627549"/>
            <a:ext cx="7839075" cy="3524426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chemeClr val="tx1"/>
                </a:solidFill>
              </a:rPr>
              <a:t>In this chapter we read another great miracle of Jesus as He heals a man who was born blind.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Blind man is questioned many times about the healing and who healed him.</a:t>
            </a:r>
            <a:r>
              <a:rPr lang="en-US" sz="2400" i="0" dirty="0">
                <a:solidFill>
                  <a:schemeClr val="tx1"/>
                </a:solidFill>
              </a:rPr>
              <a:t> (9:10, 15, 17, 26)</a:t>
            </a:r>
          </a:p>
          <a:p>
            <a:pPr lvl="1"/>
            <a:r>
              <a:rPr lang="en-US" sz="2400" b="1" dirty="0">
                <a:solidFill>
                  <a:schemeClr val="tx1"/>
                </a:solidFill>
              </a:rPr>
              <a:t>Note</a:t>
            </a:r>
            <a:r>
              <a:rPr lang="en-US" sz="2400" dirty="0">
                <a:solidFill>
                  <a:schemeClr val="tx1"/>
                </a:solidFill>
              </a:rPr>
              <a:t>: the progression of the man’s thinking as he is questioned by the Pharisees.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This man is now able to see what those who were sighted could not see!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Never before had such been done.</a:t>
            </a:r>
            <a:r>
              <a:rPr lang="en-US" sz="2400" i="0" dirty="0">
                <a:solidFill>
                  <a:schemeClr val="tx1"/>
                </a:solidFill>
              </a:rPr>
              <a:t> (cf. 9:32)</a:t>
            </a:r>
          </a:p>
        </p:txBody>
      </p:sp>
    </p:spTree>
    <p:extLst>
      <p:ext uri="{BB962C8B-B14F-4D97-AF65-F5344CB8AC3E}">
        <p14:creationId xmlns:p14="http://schemas.microsoft.com/office/powerpoint/2010/main" val="1963016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93287-6B5E-4F40-A1C7-07C5AEEEE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361362"/>
            <a:ext cx="7200900" cy="1078500"/>
          </a:xfrm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Contention Over The Man Born Blind John 9:1-41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699" y="1484674"/>
            <a:ext cx="7915276" cy="5284011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chemeClr val="tx1"/>
                </a:solidFill>
              </a:rPr>
              <a:t>The miracles of the gospel of John have a specific purpose. (John 20:30-31)</a:t>
            </a:r>
          </a:p>
          <a:p>
            <a:r>
              <a:rPr lang="en-US" sz="2400" dirty="0">
                <a:solidFill>
                  <a:schemeClr val="tx1"/>
                </a:solidFill>
              </a:rPr>
              <a:t>2:1-11 – Water to wine … Power over quality.</a:t>
            </a:r>
          </a:p>
          <a:p>
            <a:r>
              <a:rPr lang="en-US" sz="2400" dirty="0">
                <a:solidFill>
                  <a:schemeClr val="tx1"/>
                </a:solidFill>
              </a:rPr>
              <a:t>4:46-54 – Nobleman’s son healed … Power over distance.</a:t>
            </a:r>
          </a:p>
          <a:p>
            <a:r>
              <a:rPr lang="en-US" sz="2400" dirty="0">
                <a:solidFill>
                  <a:schemeClr val="tx1"/>
                </a:solidFill>
              </a:rPr>
              <a:t>5:1-9 – Afflicted man … Power over time.</a:t>
            </a:r>
          </a:p>
          <a:p>
            <a:r>
              <a:rPr lang="en-US" sz="2400" dirty="0">
                <a:solidFill>
                  <a:schemeClr val="tx1"/>
                </a:solidFill>
              </a:rPr>
              <a:t>6:1-14 – Fed 5,000 men … Power over quantity.</a:t>
            </a:r>
          </a:p>
          <a:p>
            <a:r>
              <a:rPr lang="en-US" sz="2400" dirty="0">
                <a:solidFill>
                  <a:schemeClr val="tx1"/>
                </a:solidFill>
              </a:rPr>
              <a:t>7:16-21 – Walked on the water … Power over nature.</a:t>
            </a:r>
          </a:p>
          <a:p>
            <a:r>
              <a:rPr lang="en-US" sz="2400" dirty="0">
                <a:solidFill>
                  <a:schemeClr val="tx1"/>
                </a:solidFill>
              </a:rPr>
              <a:t>9:1-12 – Blind man healed … Power over darkness.</a:t>
            </a:r>
          </a:p>
          <a:p>
            <a:r>
              <a:rPr lang="en-US" sz="2400" dirty="0">
                <a:solidFill>
                  <a:schemeClr val="tx1"/>
                </a:solidFill>
              </a:rPr>
              <a:t>11:1-46 – Raised Lazarus … Power over death.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The miracle of this chapter shows that Jesus is from God. cf. John 3:1-2</a:t>
            </a:r>
          </a:p>
        </p:txBody>
      </p:sp>
    </p:spTree>
    <p:extLst>
      <p:ext uri="{BB962C8B-B14F-4D97-AF65-F5344CB8AC3E}">
        <p14:creationId xmlns:p14="http://schemas.microsoft.com/office/powerpoint/2010/main" val="35777367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93287-6B5E-4F40-A1C7-07C5AEEEE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370789"/>
            <a:ext cx="7200900" cy="1078500"/>
          </a:xfrm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Contention Over The Man Born Blind John 9:1-41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699" y="1484674"/>
            <a:ext cx="7915276" cy="4668457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WHO SINNED TO CAUSE THIS MAN’S BLINDNESS? John 9:1-5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9:1-2 – </a:t>
            </a:r>
            <a:r>
              <a:rPr lang="en-US" sz="2400" i="1" dirty="0">
                <a:solidFill>
                  <a:schemeClr val="tx1"/>
                </a:solidFill>
              </a:rPr>
              <a:t>The disciples question the cause of this man’s blindness, “Who sinned, this man or his parents?”</a:t>
            </a:r>
          </a:p>
          <a:p>
            <a:r>
              <a:rPr lang="en-US" sz="2400" dirty="0">
                <a:solidFill>
                  <a:schemeClr val="tx1"/>
                </a:solidFill>
              </a:rPr>
              <a:t>Many try to explain all tragedy as the consequence of some sin. “Is God punishing us for some sin?”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Jesus unequivocally denies that all such tragedies are the direct result of sin and that sin caused this man’s blindness.</a:t>
            </a:r>
          </a:p>
          <a:p>
            <a:pPr lvl="1"/>
            <a:r>
              <a:rPr lang="en-US" sz="2400" i="0" dirty="0">
                <a:solidFill>
                  <a:schemeClr val="tx1"/>
                </a:solidFill>
              </a:rPr>
              <a:t>John 9:3, </a:t>
            </a:r>
            <a:r>
              <a:rPr lang="en-US" sz="2400" dirty="0">
                <a:solidFill>
                  <a:schemeClr val="tx1"/>
                </a:solidFill>
              </a:rPr>
              <a:t>“Jesus answered, Neither did this man sin, nor his parents: but that the works of God should be made manifest in him.”</a:t>
            </a:r>
          </a:p>
        </p:txBody>
      </p:sp>
    </p:spTree>
    <p:extLst>
      <p:ext uri="{BB962C8B-B14F-4D97-AF65-F5344CB8AC3E}">
        <p14:creationId xmlns:p14="http://schemas.microsoft.com/office/powerpoint/2010/main" val="3833495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93287-6B5E-4F40-A1C7-07C5AEEEE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370789"/>
            <a:ext cx="7200900" cy="1078500"/>
          </a:xfrm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Contention Over The Man Born Blind John 9:1-41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023" y="1484674"/>
            <a:ext cx="8115301" cy="5143331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WHO SINNED TO CAUSE THIS MAN’S BLINDNESS? John 9:1-5</a:t>
            </a:r>
          </a:p>
          <a:p>
            <a:r>
              <a:rPr lang="en-US" sz="2400" dirty="0">
                <a:solidFill>
                  <a:schemeClr val="tx1"/>
                </a:solidFill>
              </a:rPr>
              <a:t>Certainly all sin will be punished, but not all sin is punished now through some tragedy.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The Bible reveals several examples of direct punishment for sins.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Nadab and Abihu.</a:t>
            </a:r>
            <a:r>
              <a:rPr lang="en-US" sz="2000" i="0" dirty="0">
                <a:solidFill>
                  <a:schemeClr val="tx1"/>
                </a:solidFill>
              </a:rPr>
              <a:t> Leviticus 10:1-2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Uzziah.</a:t>
            </a:r>
            <a:r>
              <a:rPr lang="en-US" sz="2000" i="0" dirty="0">
                <a:solidFill>
                  <a:schemeClr val="tx1"/>
                </a:solidFill>
              </a:rPr>
              <a:t> 2 Chronicles 26:16-23</a:t>
            </a:r>
          </a:p>
          <a:p>
            <a:r>
              <a:rPr lang="en-US" sz="2400" dirty="0">
                <a:solidFill>
                  <a:schemeClr val="tx1"/>
                </a:solidFill>
              </a:rPr>
              <a:t>However, not every physical affliction is a direct punishment for one’s sins.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Tragedy often comes to righteous and unrighteous people alike.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Note the Galileans, Siloam.</a:t>
            </a:r>
            <a:r>
              <a:rPr lang="en-US" sz="2000" i="0" dirty="0">
                <a:solidFill>
                  <a:schemeClr val="tx1"/>
                </a:solidFill>
              </a:rPr>
              <a:t> Luke 13:1-5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Note Job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105357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93287-6B5E-4F40-A1C7-07C5AEEEE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370789"/>
            <a:ext cx="7200900" cy="1078500"/>
          </a:xfrm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Contention Over The Man Born Blind John 9:1-41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699" y="1484674"/>
            <a:ext cx="7915276" cy="3601371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WHO SINNED TO CAUSE THIS MAN’S BLINDNESS? John 9:1-5</a:t>
            </a:r>
          </a:p>
          <a:p>
            <a:r>
              <a:rPr lang="en-US" sz="2400" dirty="0">
                <a:solidFill>
                  <a:schemeClr val="tx1"/>
                </a:solidFill>
              </a:rPr>
              <a:t>At times tragedy is the result of human frailty, inheritance, laws of nature being disobeyed, etc.</a:t>
            </a:r>
          </a:p>
          <a:p>
            <a:r>
              <a:rPr lang="en-US" sz="2400" dirty="0">
                <a:solidFill>
                  <a:schemeClr val="tx1"/>
                </a:solidFill>
              </a:rPr>
              <a:t>Sometimes sin results in tragedy to ourselves and others. (Venereal disease, wreck caused by drunken driver, etc.)</a:t>
            </a:r>
          </a:p>
          <a:p>
            <a:r>
              <a:rPr lang="en-US" sz="2400" dirty="0">
                <a:solidFill>
                  <a:schemeClr val="tx1"/>
                </a:solidFill>
              </a:rPr>
              <a:t>All this serves only to prove that mortal men cannot always determine why some specific afflictions occur.</a:t>
            </a:r>
          </a:p>
        </p:txBody>
      </p:sp>
    </p:spTree>
    <p:extLst>
      <p:ext uri="{BB962C8B-B14F-4D97-AF65-F5344CB8AC3E}">
        <p14:creationId xmlns:p14="http://schemas.microsoft.com/office/powerpoint/2010/main" val="2561984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93287-6B5E-4F40-A1C7-07C5AEEEE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370789"/>
            <a:ext cx="7200900" cy="1078500"/>
          </a:xfrm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Contention Over The Man Born Blind John 9:1-41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699" y="1484674"/>
            <a:ext cx="7915276" cy="3254224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WHO SINNED TO CAUSE THIS MAN’S BLINDNESS? John 9:1-5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9:3-5 – Jesus’ response to the disciples’ question.</a:t>
            </a:r>
          </a:p>
          <a:p>
            <a:r>
              <a:rPr lang="en-US" sz="2400" dirty="0">
                <a:solidFill>
                  <a:schemeClr val="tx1"/>
                </a:solidFill>
              </a:rPr>
              <a:t>Jesus emphatically denies that sin resulted in this man’s blindness.</a:t>
            </a:r>
          </a:p>
          <a:p>
            <a:r>
              <a:rPr lang="en-US" sz="2400" dirty="0">
                <a:solidFill>
                  <a:schemeClr val="tx1"/>
                </a:solidFill>
              </a:rPr>
              <a:t>Rather than trying to determine if we are being punished for some specific sin, we should be reminded of the devil’s role in sin and suffering.</a:t>
            </a:r>
          </a:p>
        </p:txBody>
      </p:sp>
    </p:spTree>
    <p:extLst>
      <p:ext uri="{BB962C8B-B14F-4D97-AF65-F5344CB8AC3E}">
        <p14:creationId xmlns:p14="http://schemas.microsoft.com/office/powerpoint/2010/main" val="19946334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93287-6B5E-4F40-A1C7-07C5AEEEE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370789"/>
            <a:ext cx="7200900" cy="1078500"/>
          </a:xfrm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Contention Over The Man Born Blind John 9:1-41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699" y="1484674"/>
            <a:ext cx="7915276" cy="3601371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WHO SINNED TO CAUSE THIS MAN’S BLINDNESS? John 9:1-5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9:3-5 – Jesus’ response to the disciples’ question.</a:t>
            </a:r>
          </a:p>
          <a:p>
            <a:r>
              <a:rPr lang="en-US" sz="2400" dirty="0">
                <a:solidFill>
                  <a:schemeClr val="tx1"/>
                </a:solidFill>
              </a:rPr>
              <a:t>God desires that we have peace and perfection. That is why He planned heaven. (cf. John 3:16; Revelation 21, 22)</a:t>
            </a:r>
          </a:p>
          <a:p>
            <a:r>
              <a:rPr lang="en-US" sz="2400" dirty="0">
                <a:solidFill>
                  <a:schemeClr val="tx1"/>
                </a:solidFill>
              </a:rPr>
              <a:t>Sin and death as well as fleshly afflictions are the result of the devil’s enticing man to sin. (cf. Genesis 3:1-6, 16; Romans 5:12)</a:t>
            </a:r>
          </a:p>
        </p:txBody>
      </p:sp>
    </p:spTree>
    <p:extLst>
      <p:ext uri="{BB962C8B-B14F-4D97-AF65-F5344CB8AC3E}">
        <p14:creationId xmlns:p14="http://schemas.microsoft.com/office/powerpoint/2010/main" val="23769167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93287-6B5E-4F40-A1C7-07C5AEEEE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370789"/>
            <a:ext cx="7200900" cy="1078500"/>
          </a:xfrm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Contention Over The Man Born Blind John 9:1-41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7724" y="1484674"/>
            <a:ext cx="8181976" cy="5262979"/>
          </a:xfrm>
        </p:spPr>
        <p:txBody>
          <a:bodyPr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tx1"/>
                </a:solidFill>
              </a:rPr>
              <a:t>WHO SINNED TO CAUSE THIS MAN’S BLINDNESS? John 9:1-5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tx1"/>
                </a:solidFill>
              </a:rPr>
              <a:t>9:3-5 – Jesus’ response to the disciples’ question.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chemeClr val="tx1"/>
                </a:solidFill>
              </a:rPr>
              <a:t>The devil is to be blamed for human suffering, not God. However, cf. Deuteronomy 30:15. How would God set calamity before the people?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chemeClr val="tx1"/>
                </a:solidFill>
              </a:rPr>
              <a:t>Cause and effect – Inevitable consequences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i="0" dirty="0">
                <a:solidFill>
                  <a:schemeClr val="tx1"/>
                </a:solidFill>
              </a:rPr>
              <a:t>Amos 3:6, </a:t>
            </a:r>
            <a:r>
              <a:rPr lang="en-US" sz="2400" dirty="0">
                <a:solidFill>
                  <a:schemeClr val="tx1"/>
                </a:solidFill>
              </a:rPr>
              <a:t>“shall evil befall a city, and Jehovah hath not done it?”</a:t>
            </a:r>
            <a:r>
              <a:rPr lang="en-US" sz="2400" i="0" dirty="0">
                <a:solidFill>
                  <a:schemeClr val="tx1"/>
                </a:solidFill>
              </a:rPr>
              <a:t> cf. Amos 4:6ff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i="0" dirty="0">
                <a:solidFill>
                  <a:schemeClr val="tx1"/>
                </a:solidFill>
              </a:rPr>
              <a:t>Isaiah 45:7, </a:t>
            </a:r>
            <a:r>
              <a:rPr lang="en-US" sz="2400" dirty="0">
                <a:solidFill>
                  <a:schemeClr val="tx1"/>
                </a:solidFill>
              </a:rPr>
              <a:t>“I form the light, and create darkness; I make peace, and create evil; I am Jehovah, that doeth all these things.”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chemeClr val="tx1"/>
                </a:solidFill>
              </a:rPr>
              <a:t>God made man perfect and desires that we be saved.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(2 Peter 3:9)</a:t>
            </a:r>
          </a:p>
        </p:txBody>
      </p:sp>
    </p:spTree>
    <p:extLst>
      <p:ext uri="{BB962C8B-B14F-4D97-AF65-F5344CB8AC3E}">
        <p14:creationId xmlns:p14="http://schemas.microsoft.com/office/powerpoint/2010/main" val="4274406026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ustom 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76923C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9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F22874644_Trading cards_AAS_v3" id="{4E496154-558D-4612-A753-0794614ED79B}" vid="{A8FAAD10-755F-4F52-9B7F-8A15476B6C2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2211</TotalTime>
  <Words>1450</Words>
  <Application>Microsoft Office PowerPoint</Application>
  <PresentationFormat>On-screen Show (4:3)</PresentationFormat>
  <Paragraphs>98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Franklin Gothic Book</vt:lpstr>
      <vt:lpstr>Impact</vt:lpstr>
      <vt:lpstr>Wingdings</vt:lpstr>
      <vt:lpstr>Crop</vt:lpstr>
      <vt:lpstr>Lesson 14: Contention Over The Man Born Blind</vt:lpstr>
      <vt:lpstr>Contention Over The Man Born Blind John 9:1-41</vt:lpstr>
      <vt:lpstr>Contention Over The Man Born Blind John 9:1-41</vt:lpstr>
      <vt:lpstr>Contention Over The Man Born Blind John 9:1-41</vt:lpstr>
      <vt:lpstr>Contention Over The Man Born Blind John 9:1-41</vt:lpstr>
      <vt:lpstr>Contention Over The Man Born Blind John 9:1-41</vt:lpstr>
      <vt:lpstr>Contention Over The Man Born Blind John 9:1-41</vt:lpstr>
      <vt:lpstr>Contention Over The Man Born Blind John 9:1-41</vt:lpstr>
      <vt:lpstr>Contention Over The Man Born Blind John 9:1-41</vt:lpstr>
      <vt:lpstr>Contention Over The Man Born Blind John 9:1-41</vt:lpstr>
      <vt:lpstr>Contention Over The Man Born Blind John 9:1-41</vt:lpstr>
      <vt:lpstr>Contention Over The Man Born Blind John 9:1-41</vt:lpstr>
      <vt:lpstr>Contention Over The Man Born Blind John 9:1-41</vt:lpstr>
      <vt:lpstr>Contention Over The Man Born Blind John 9:1-41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13: In Jerusalem For the Feast</dc:title>
  <dc:creator>mgalloway2715@gmail.com</dc:creator>
  <cp:lastModifiedBy>Richard Lidh</cp:lastModifiedBy>
  <cp:revision>55</cp:revision>
  <cp:lastPrinted>2021-02-19T21:52:15Z</cp:lastPrinted>
  <dcterms:created xsi:type="dcterms:W3CDTF">2021-01-27T18:21:15Z</dcterms:created>
  <dcterms:modified xsi:type="dcterms:W3CDTF">2021-02-19T21:52:19Z</dcterms:modified>
</cp:coreProperties>
</file>